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7" r:id="rId2"/>
    <p:sldId id="259" r:id="rId3"/>
    <p:sldId id="263"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86" d="100"/>
          <a:sy n="86" d="100"/>
        </p:scale>
        <p:origin x="56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59650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03365A-41DE-4EC0-A64E-FDEA65112A6F}"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97283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531383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8403365A-41DE-4EC0-A64E-FDEA65112A6F}"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487672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27688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2129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081466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03365A-41DE-4EC0-A64E-FDEA65112A6F}"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6818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03365A-41DE-4EC0-A64E-FDEA65112A6F}"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106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03365A-41DE-4EC0-A64E-FDEA65112A6F}"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774433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03365A-41DE-4EC0-A64E-FDEA65112A6F}"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28460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3365A-41DE-4EC0-A64E-FDEA65112A6F}"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70179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03365A-41DE-4EC0-A64E-FDEA65112A6F}"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51733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8403365A-41DE-4EC0-A64E-FDEA65112A6F}" type="datetimeFigureOut">
              <a:rPr lang="en-US" smtClean="0"/>
              <a:t>10/3/2022</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220788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403365A-41DE-4EC0-A64E-FDEA65112A6F}" type="datetimeFigureOut">
              <a:rPr lang="en-US" smtClean="0"/>
              <a:t>10/3/2022</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6A89FBE-DC09-40A8-A1DC-4D79EC5E30CA}" type="slidenum">
              <a:rPr lang="en-US" smtClean="0"/>
              <a:t>‹#›</a:t>
            </a:fld>
            <a:endParaRPr lang="en-US"/>
          </a:p>
        </p:txBody>
      </p:sp>
    </p:spTree>
    <p:extLst>
      <p:ext uri="{BB962C8B-B14F-4D97-AF65-F5344CB8AC3E}">
        <p14:creationId xmlns:p14="http://schemas.microsoft.com/office/powerpoint/2010/main" val="2826339642"/>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702" y="1819296"/>
            <a:ext cx="10571998" cy="970450"/>
          </a:xfrm>
        </p:spPr>
        <p:txBody>
          <a:bodyPr>
            <a:normAutofit fontScale="90000"/>
          </a:bodyPr>
          <a:lstStyle/>
          <a:p>
            <a:pPr algn="ctr"/>
            <a:r>
              <a:rPr lang="en-US" sz="6000" dirty="0">
                <a:solidFill>
                  <a:schemeClr val="bg1"/>
                </a:solidFill>
              </a:rPr>
              <a:t>6</a:t>
            </a:r>
            <a:r>
              <a:rPr lang="en-US" sz="6000" baseline="30000" dirty="0">
                <a:solidFill>
                  <a:schemeClr val="bg1"/>
                </a:solidFill>
              </a:rPr>
              <a:t>th</a:t>
            </a:r>
            <a:r>
              <a:rPr lang="en-US" sz="6000" dirty="0">
                <a:solidFill>
                  <a:schemeClr val="bg1"/>
                </a:solidFill>
              </a:rPr>
              <a:t> Grade Social Studies &amp;</a:t>
            </a:r>
            <a:br>
              <a:rPr lang="en-US" sz="6000" dirty="0">
                <a:solidFill>
                  <a:schemeClr val="bg1"/>
                </a:solidFill>
              </a:rPr>
            </a:br>
            <a:r>
              <a:rPr lang="en-US" sz="6000" dirty="0">
                <a:solidFill>
                  <a:schemeClr val="bg1"/>
                </a:solidFill>
              </a:rPr>
              <a:t>Social Emotional Learning </a:t>
            </a:r>
            <a:br>
              <a:rPr lang="en-US" sz="6000" dirty="0">
                <a:solidFill>
                  <a:schemeClr val="bg1"/>
                </a:solidFill>
              </a:rPr>
            </a:br>
            <a:r>
              <a:rPr lang="en-US" sz="6000" dirty="0">
                <a:solidFill>
                  <a:schemeClr val="bg1"/>
                </a:solidFill>
              </a:rPr>
              <a:t>Ms. Ellis</a:t>
            </a:r>
          </a:p>
        </p:txBody>
      </p:sp>
      <p:sp>
        <p:nvSpPr>
          <p:cNvPr id="3" name="Content Placeholder 2"/>
          <p:cNvSpPr>
            <a:spLocks noGrp="1"/>
          </p:cNvSpPr>
          <p:nvPr>
            <p:ph idx="1"/>
          </p:nvPr>
        </p:nvSpPr>
        <p:spPr>
          <a:xfrm>
            <a:off x="0" y="1628336"/>
            <a:ext cx="11929402" cy="5036550"/>
          </a:xfrm>
        </p:spPr>
        <p:txBody>
          <a:bodyPr>
            <a:normAutofit/>
          </a:bodyPr>
          <a:lstStyle/>
          <a:p>
            <a:pPr marL="0" indent="0" algn="ctr">
              <a:buNone/>
            </a:pPr>
            <a:r>
              <a:rPr lang="en-US" sz="4000" b="1" dirty="0"/>
              <a:t>WAG September 19 - 23</a:t>
            </a:r>
            <a:endParaRPr lang="en-US" sz="4000" dirty="0"/>
          </a:p>
          <a:p>
            <a:pPr marL="0" indent="0" algn="ctr">
              <a:buNone/>
            </a:pPr>
            <a:r>
              <a:rPr lang="en-US" sz="3200" b="1" dirty="0">
                <a:solidFill>
                  <a:srgbClr val="FFFF00"/>
                </a:solidFill>
                <a:effectLst>
                  <a:outerShdw blurRad="38100" dist="38100" dir="2700000" algn="tl">
                    <a:srgbClr val="000000">
                      <a:alpha val="43137"/>
                    </a:srgbClr>
                  </a:outerShdw>
                </a:effectLst>
              </a:rPr>
              <a:t>MOCK GOVERNMENT PRESENTATION OF LAWS WEEK </a:t>
            </a:r>
          </a:p>
        </p:txBody>
      </p:sp>
    </p:spTree>
    <p:extLst>
      <p:ext uri="{BB962C8B-B14F-4D97-AF65-F5344CB8AC3E}">
        <p14:creationId xmlns:p14="http://schemas.microsoft.com/office/powerpoint/2010/main" val="332212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62" y="111124"/>
            <a:ext cx="11919638" cy="1828801"/>
          </a:xfrm>
        </p:spPr>
        <p:txBody>
          <a:bodyPr/>
          <a:lstStyle/>
          <a:p>
            <a:pPr algn="ctr"/>
            <a:r>
              <a:rPr lang="en-US" dirty="0">
                <a:solidFill>
                  <a:schemeClr val="bg1"/>
                </a:solidFill>
              </a:rPr>
              <a:t>Standard(s)</a:t>
            </a:r>
            <a:br>
              <a:rPr lang="en-US" dirty="0">
                <a:solidFill>
                  <a:schemeClr val="bg1"/>
                </a:solidFill>
              </a:rPr>
            </a:br>
            <a:r>
              <a:rPr lang="en-US" sz="3600" dirty="0">
                <a:solidFill>
                  <a:schemeClr val="tx1"/>
                </a:solidFill>
              </a:rPr>
              <a:t>Government/Civic Understandings</a:t>
            </a:r>
            <a:endParaRPr lang="en-US" dirty="0">
              <a:solidFill>
                <a:schemeClr val="bg1"/>
              </a:solidFill>
            </a:endParaRPr>
          </a:p>
        </p:txBody>
      </p:sp>
      <p:sp>
        <p:nvSpPr>
          <p:cNvPr id="3" name="Content Placeholder 2"/>
          <p:cNvSpPr>
            <a:spLocks noGrp="1"/>
          </p:cNvSpPr>
          <p:nvPr>
            <p:ph idx="1"/>
          </p:nvPr>
        </p:nvSpPr>
        <p:spPr>
          <a:xfrm>
            <a:off x="652895" y="2360237"/>
            <a:ext cx="10886209" cy="3987554"/>
          </a:xfrm>
        </p:spPr>
        <p:txBody>
          <a:bodyPr>
            <a:normAutofit/>
          </a:bodyPr>
          <a:lstStyle/>
          <a:p>
            <a:pPr marL="0" indent="0">
              <a:buNone/>
            </a:pPr>
            <a:r>
              <a:rPr lang="en-US" b="1" u="sng" dirty="0"/>
              <a:t>Standard of the week:</a:t>
            </a:r>
          </a:p>
          <a:p>
            <a:pPr algn="l"/>
            <a:endParaRPr lang="en-US" sz="1800" b="0" i="0" u="none" strike="noStrike" baseline="0" dirty="0">
              <a:solidFill>
                <a:srgbClr val="000000"/>
              </a:solidFill>
              <a:latin typeface="Calibri" panose="020F0502020204030204" pitchFamily="34" charset="0"/>
            </a:endParaRPr>
          </a:p>
          <a:p>
            <a:r>
              <a:rPr lang="en-US" sz="1800" b="1" i="0" u="none" strike="noStrike" baseline="0" dirty="0">
                <a:latin typeface="Calibri" panose="020F0502020204030204" pitchFamily="34" charset="0"/>
              </a:rPr>
              <a:t>SS6CG3 Compare and contrast various forms of government. </a:t>
            </a:r>
            <a:endParaRPr lang="en-US" sz="1800" b="0" i="0" u="none" strike="noStrike" baseline="0" dirty="0">
              <a:latin typeface="Calibri" panose="020F0502020204030204" pitchFamily="34" charset="0"/>
            </a:endParaRPr>
          </a:p>
          <a:p>
            <a:pPr marL="0" indent="0">
              <a:buNone/>
            </a:pPr>
            <a:br>
              <a:rPr lang="en-US" sz="2000" b="1" dirty="0"/>
            </a:br>
            <a:endParaRPr lang="en-US" sz="2000" b="1" dirty="0"/>
          </a:p>
          <a:p>
            <a:pPr marL="0" indent="0">
              <a:buNone/>
            </a:pPr>
            <a:r>
              <a:rPr lang="en-US" b="1" u="sng" dirty="0"/>
              <a:t>Learning Targets:</a:t>
            </a:r>
          </a:p>
          <a:p>
            <a:r>
              <a:rPr lang="en-US" sz="1800" b="0" i="0" u="none" strike="noStrike" baseline="0" dirty="0">
                <a:latin typeface="Calibri" panose="020F0502020204030204" pitchFamily="34" charset="0"/>
              </a:rPr>
              <a:t>Explain citizen participation in autocratic and democratic governments. [i.e., role of citizens in choosing the leaders of the United Kingdom (parliamentary democracy), Germany (parliamentary democracy), and Russia (presidential democracy)]. </a:t>
            </a:r>
          </a:p>
          <a:p>
            <a:r>
              <a:rPr lang="en-US" sz="1800" b="0" i="0" u="none" strike="noStrike" baseline="0" dirty="0">
                <a:latin typeface="Calibri" panose="020F0502020204030204" pitchFamily="34" charset="0"/>
              </a:rPr>
              <a:t>Describe the two predominant forms of democratic governments: parliamentary and presidential.</a:t>
            </a:r>
          </a:p>
        </p:txBody>
      </p:sp>
    </p:spTree>
    <p:extLst>
      <p:ext uri="{BB962C8B-B14F-4D97-AF65-F5344CB8AC3E}">
        <p14:creationId xmlns:p14="http://schemas.microsoft.com/office/powerpoint/2010/main" val="420563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94" y="447188"/>
            <a:ext cx="11567604" cy="970450"/>
          </a:xfrm>
        </p:spPr>
        <p:txBody>
          <a:bodyPr/>
          <a:lstStyle/>
          <a:p>
            <a:pPr algn="l"/>
            <a:r>
              <a:rPr lang="en-US" dirty="0"/>
              <a:t>Monday Sept. 19, 2022 – Friday Sept. 23, 2022</a:t>
            </a:r>
          </a:p>
        </p:txBody>
      </p:sp>
      <p:sp>
        <p:nvSpPr>
          <p:cNvPr id="3" name="Content Placeholder 2"/>
          <p:cNvSpPr>
            <a:spLocks noGrp="1"/>
          </p:cNvSpPr>
          <p:nvPr>
            <p:ph idx="1"/>
          </p:nvPr>
        </p:nvSpPr>
        <p:spPr>
          <a:xfrm>
            <a:off x="479394" y="2166151"/>
            <a:ext cx="10554574" cy="4030463"/>
          </a:xfrm>
        </p:spPr>
        <p:txBody>
          <a:bodyPr>
            <a:normAutofit/>
          </a:bodyPr>
          <a:lstStyle/>
          <a:p>
            <a:pPr marL="137160" indent="0">
              <a:buNone/>
            </a:pPr>
            <a:r>
              <a:rPr lang="en-US" dirty="0"/>
              <a:t>UK and US government groups will present the laws they have created and lobby for passage of their laws.  Each government group will determine if the laws presented should be passed by their respective branches. </a:t>
            </a:r>
          </a:p>
          <a:p>
            <a:pPr marL="137160" indent="0">
              <a:buNone/>
            </a:pPr>
            <a:endParaRPr lang="en-US" dirty="0"/>
          </a:p>
          <a:p>
            <a:pPr marL="137160" indent="0">
              <a:buNone/>
            </a:pPr>
            <a:endParaRPr lang="en-US" dirty="0"/>
          </a:p>
          <a:p>
            <a:pPr marL="137160" indent="0">
              <a:buNone/>
            </a:pPr>
            <a:r>
              <a:rPr lang="en-US" dirty="0"/>
              <a:t>Monday: UK Parliament bill presentation</a:t>
            </a:r>
          </a:p>
          <a:p>
            <a:pPr marL="137160" indent="0">
              <a:buNone/>
            </a:pPr>
            <a:r>
              <a:rPr lang="en-US" dirty="0"/>
              <a:t>Tuesday: US Executive Branch bill presentation</a:t>
            </a:r>
          </a:p>
          <a:p>
            <a:pPr marL="137160" indent="0">
              <a:buNone/>
            </a:pPr>
            <a:r>
              <a:rPr lang="en-US" dirty="0"/>
              <a:t>Wednesday: UK government House of Lords &amp; House of Commons bill debate</a:t>
            </a:r>
          </a:p>
          <a:p>
            <a:pPr marL="137160" indent="0">
              <a:buNone/>
            </a:pPr>
            <a:r>
              <a:rPr lang="en-US" dirty="0"/>
              <a:t>Thursday: US government House of Representatives &amp; Senate debate</a:t>
            </a:r>
          </a:p>
          <a:p>
            <a:pPr marL="137160" indent="0">
              <a:buNone/>
            </a:pPr>
            <a:r>
              <a:rPr lang="en-US" dirty="0"/>
              <a:t>Friday: US Supreme Court debate</a:t>
            </a:r>
          </a:p>
          <a:p>
            <a:pPr marL="137160" indent="0">
              <a:buNone/>
            </a:pPr>
            <a:endParaRPr lang="en-US" dirty="0"/>
          </a:p>
        </p:txBody>
      </p:sp>
    </p:spTree>
    <p:extLst>
      <p:ext uri="{BB962C8B-B14F-4D97-AF65-F5344CB8AC3E}">
        <p14:creationId xmlns:p14="http://schemas.microsoft.com/office/powerpoint/2010/main" val="2482720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5149</TotalTime>
  <Words>196</Words>
  <Application>Microsoft Office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Century Gothic</vt:lpstr>
      <vt:lpstr>Wingdings 2</vt:lpstr>
      <vt:lpstr>Quotable</vt:lpstr>
      <vt:lpstr>6th Grade Social Studies &amp; Social Emotional Learning  Ms. Ellis</vt:lpstr>
      <vt:lpstr>Standard(s) Government/Civic Understandings</vt:lpstr>
      <vt:lpstr>Monday Sept. 19, 2022 – Friday Sept. 23, 2022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6th Grade Math</dc:title>
  <dc:creator>Terrell, Jennifer</dc:creator>
  <cp:lastModifiedBy>Ellis, Amarra</cp:lastModifiedBy>
  <cp:revision>67</cp:revision>
  <cp:lastPrinted>2019-08-11T01:51:35Z</cp:lastPrinted>
  <dcterms:created xsi:type="dcterms:W3CDTF">2018-08-24T15:10:25Z</dcterms:created>
  <dcterms:modified xsi:type="dcterms:W3CDTF">2022-10-03T07:14:34Z</dcterms:modified>
</cp:coreProperties>
</file>